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81" autoAdjust="0"/>
  </p:normalViewPr>
  <p:slideViewPr>
    <p:cSldViewPr>
      <p:cViewPr>
        <p:scale>
          <a:sx n="80" d="100"/>
          <a:sy n="80" d="100"/>
        </p:scale>
        <p:origin x="-1086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08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38737F-C862-4446-B4CB-677DC503BCDE}" type="datetimeFigureOut">
              <a:rPr lang="ru-RU" smtClean="0"/>
              <a:pPr/>
              <a:t>23.07.2011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9DCE1-6D5D-45D3-A88F-C6A9249DF2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EC744-A774-426D-978B-29C778456A93}" type="datetimeFigureOut">
              <a:rPr lang="ru-RU" smtClean="0"/>
              <a:pPr/>
              <a:t>23.07.2011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C1C5-A073-476B-84D1-BCB87432D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diamond/>
    <p:sndAc>
      <p:stSnd>
        <p:snd r:embed="rId1" name="wind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EC744-A774-426D-978B-29C778456A93}" type="datetimeFigureOut">
              <a:rPr lang="ru-RU" smtClean="0"/>
              <a:pPr/>
              <a:t>23.07.2011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C1C5-A073-476B-84D1-BCB87432D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diamond/>
    <p:sndAc>
      <p:stSnd>
        <p:snd r:embed="rId1" name="wind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EC744-A774-426D-978B-29C778456A93}" type="datetimeFigureOut">
              <a:rPr lang="ru-RU" smtClean="0"/>
              <a:pPr/>
              <a:t>23.07.2011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C1C5-A073-476B-84D1-BCB87432D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diamond/>
    <p:sndAc>
      <p:stSnd>
        <p:snd r:embed="rId1" name="wind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EC744-A774-426D-978B-29C778456A93}" type="datetimeFigureOut">
              <a:rPr lang="ru-RU" smtClean="0"/>
              <a:pPr/>
              <a:t>23.07.2011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C1C5-A073-476B-84D1-BCB87432D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diamond/>
    <p:sndAc>
      <p:stSnd>
        <p:snd r:embed="rId1" name="wind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EC744-A774-426D-978B-29C778456A93}" type="datetimeFigureOut">
              <a:rPr lang="ru-RU" smtClean="0"/>
              <a:pPr/>
              <a:t>23.07.2011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C1C5-A073-476B-84D1-BCB87432D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diamond/>
    <p:sndAc>
      <p:stSnd>
        <p:snd r:embed="rId1" name="wind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EC744-A774-426D-978B-29C778456A93}" type="datetimeFigureOut">
              <a:rPr lang="ru-RU" smtClean="0"/>
              <a:pPr/>
              <a:t>23.07.2011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C1C5-A073-476B-84D1-BCB87432D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diamond/>
    <p:sndAc>
      <p:stSnd>
        <p:snd r:embed="rId1" name="wind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EC744-A774-426D-978B-29C778456A93}" type="datetimeFigureOut">
              <a:rPr lang="ru-RU" smtClean="0"/>
              <a:pPr/>
              <a:t>23.07.2011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C1C5-A073-476B-84D1-BCB87432D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diamond/>
    <p:sndAc>
      <p:stSnd>
        <p:snd r:embed="rId1" name="wind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EC744-A774-426D-978B-29C778456A93}" type="datetimeFigureOut">
              <a:rPr lang="ru-RU" smtClean="0"/>
              <a:pPr/>
              <a:t>23.07.2011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C1C5-A073-476B-84D1-BCB87432D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diamond/>
    <p:sndAc>
      <p:stSnd>
        <p:snd r:embed="rId1" name="wind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EC744-A774-426D-978B-29C778456A93}" type="datetimeFigureOut">
              <a:rPr lang="ru-RU" smtClean="0"/>
              <a:pPr/>
              <a:t>23.07.2011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C1C5-A073-476B-84D1-BCB87432D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diamond/>
    <p:sndAc>
      <p:stSnd>
        <p:snd r:embed="rId1" name="wind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EC744-A774-426D-978B-29C778456A93}" type="datetimeFigureOut">
              <a:rPr lang="ru-RU" smtClean="0"/>
              <a:pPr/>
              <a:t>23.07.2011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C1C5-A073-476B-84D1-BCB87432D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diamond/>
    <p:sndAc>
      <p:stSnd>
        <p:snd r:embed="rId1" name="wind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EC744-A774-426D-978B-29C778456A93}" type="datetimeFigureOut">
              <a:rPr lang="ru-RU" smtClean="0"/>
              <a:pPr/>
              <a:t>23.07.2011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7C1C5-A073-476B-84D1-BCB87432D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3000">
    <p:diamond/>
    <p:sndAc>
      <p:stSnd>
        <p:snd r:embed="rId1" name="wind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EC744-A774-426D-978B-29C778456A93}" type="datetimeFigureOut">
              <a:rPr lang="ru-RU" smtClean="0"/>
              <a:pPr/>
              <a:t>23.07.2011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7C1C5-A073-476B-84D1-BCB87432D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3000">
    <p:diamond/>
    <p:sndAc>
      <p:stSnd>
        <p:snd r:embed="rId13" name="wind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____Microsoft_Office_Word_97_-_20031.doc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928662" y="2071678"/>
            <a:ext cx="721523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smtClean="0"/>
              <a:t>	«</a:t>
            </a:r>
            <a:r>
              <a:rPr lang="ru-RU" sz="4000" dirty="0" smtClean="0"/>
              <a:t>Проектная деятельность на уроках математики как средство повышения качества знаний учащихся по предмету»</a:t>
            </a:r>
          </a:p>
          <a:p>
            <a:endParaRPr lang="ru-RU" sz="3200" dirty="0"/>
          </a:p>
        </p:txBody>
      </p:sp>
    </p:spTree>
  </p:cSld>
  <p:clrMapOvr>
    <a:masterClrMapping/>
  </p:clrMapOvr>
  <p:transition spd="med" advClick="0" advTm="3000">
    <p:diamond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1428760"/>
          </a:xfrm>
        </p:spPr>
        <p:txBody>
          <a:bodyPr/>
          <a:lstStyle/>
          <a:p>
            <a:r>
              <a:rPr lang="ru-RU" dirty="0" smtClean="0"/>
              <a:t>План действий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2928934"/>
            <a:ext cx="6400800" cy="207170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Купоросова</a:t>
            </a:r>
            <a:r>
              <a:rPr lang="ru-RU" dirty="0" smtClean="0">
                <a:solidFill>
                  <a:srgbClr val="002060"/>
                </a:solidFill>
              </a:rPr>
              <a:t> Светлана Анатольевна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МОУ СОШ №24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Математика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8</a:t>
            </a:r>
            <a:r>
              <a:rPr lang="ru-RU" dirty="0" smtClean="0">
                <a:solidFill>
                  <a:srgbClr val="002060"/>
                </a:solidFill>
              </a:rPr>
              <a:t> класс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 advClick="0" advTm="3000">
    <p:diamond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63184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Дальние цели: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</p:spPr>
        <p:txBody>
          <a:bodyPr/>
          <a:lstStyle/>
          <a:p>
            <a:r>
              <a:rPr lang="ru-RU" dirty="0" smtClean="0"/>
              <a:t>Используя современные информационные технологии, развивать интерес учащихся к математике.</a:t>
            </a:r>
            <a:endParaRPr lang="ru-RU" dirty="0"/>
          </a:p>
        </p:txBody>
      </p:sp>
    </p:spTree>
  </p:cSld>
  <p:clrMapOvr>
    <a:masterClrMapping/>
  </p:clrMapOvr>
  <p:transition spd="med" advClick="0" advTm="3000">
    <p:diamond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Ближние цели</a:t>
            </a:r>
            <a:r>
              <a:rPr lang="ru-RU" b="1" dirty="0" smtClean="0"/>
              <a:t>: 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Создание условий для формирования умений и навыков проектирования , способствующих развитию интереса к математическим заданиям;</a:t>
            </a:r>
          </a:p>
          <a:p>
            <a:r>
              <a:rPr lang="ru-RU" dirty="0" smtClean="0"/>
              <a:t>Формирование проектных умений обучающихся как одно из средств повышения качества знаний;</a:t>
            </a:r>
          </a:p>
          <a:p>
            <a:r>
              <a:rPr lang="ru-RU" dirty="0" smtClean="0"/>
              <a:t>Диагностика математических способностей учащихся с целью организации процесса обучения и выявления у них трудностей.</a:t>
            </a:r>
            <a:endParaRPr lang="ru-RU" dirty="0"/>
          </a:p>
        </p:txBody>
      </p:sp>
    </p:spTree>
  </p:cSld>
  <p:clrMapOvr>
    <a:masterClrMapping/>
  </p:clrMapOvr>
  <p:transition spd="med" advClick="0" advTm="3000">
    <p:diamond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Педагогические методы и задачи: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28596" y="1643050"/>
            <a:ext cx="4038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smtClean="0"/>
              <a:t>Формировать у обучающихся приёмы и способы проектной деятельности;</a:t>
            </a:r>
          </a:p>
          <a:p>
            <a:r>
              <a:rPr lang="ru-RU" i="1" dirty="0" smtClean="0"/>
              <a:t>Способствовать развитию самоорганизации, самоконтроля и самооценки учащегося;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 smtClean="0"/>
              <a:t>Помочь приобрести обучающимся уверенность в себе, а также доказать значение математики  в проектной деятельности;</a:t>
            </a:r>
          </a:p>
          <a:p>
            <a:r>
              <a:rPr lang="ru-RU" i="1" dirty="0" smtClean="0"/>
              <a:t>Способствовать развитию коммуникативных умений и навыков.</a:t>
            </a:r>
            <a:endParaRPr lang="ru-RU" i="1" dirty="0"/>
          </a:p>
        </p:txBody>
      </p:sp>
    </p:spTree>
  </p:cSld>
  <p:clrMapOvr>
    <a:masterClrMapping/>
  </p:clrMapOvr>
  <p:transition spd="med" advClick="0" advTm="3000">
    <p:diamond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Трудности и решения: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/>
              <a:t>Недостаточность учебного времени, чтобы избежать перегрузки обучающихся и педагогов;</a:t>
            </a:r>
          </a:p>
          <a:p>
            <a:r>
              <a:rPr lang="ru-RU" sz="2000" dirty="0" smtClean="0"/>
              <a:t>Слабая оснащённость компьютерами для выполнения проектов;</a:t>
            </a:r>
          </a:p>
          <a:p>
            <a:r>
              <a:rPr lang="ru-RU" sz="2000" dirty="0" smtClean="0"/>
              <a:t>Найти время для разъяснительной работы среди родителей о формах и методах проектной деятельности;</a:t>
            </a:r>
          </a:p>
          <a:p>
            <a:r>
              <a:rPr lang="ru-RU" sz="2000" dirty="0" smtClean="0"/>
              <a:t>Слабая мотивация учащихся к проектированию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/>
              <a:t>Организовать дополнительные занятия и консультации для учащихся после уроков с перерывом на обед , просить администрацию обеспечить кабинетом;</a:t>
            </a:r>
          </a:p>
          <a:p>
            <a:r>
              <a:rPr lang="ru-RU" sz="2000" dirty="0" smtClean="0"/>
              <a:t>Обеспечить информационно-технологическими ресурсами учащихся;</a:t>
            </a:r>
          </a:p>
          <a:p>
            <a:r>
              <a:rPr lang="ru-RU" sz="2000" dirty="0" smtClean="0"/>
              <a:t>Показать открытые уроки по проектной деятельности для родителей;</a:t>
            </a:r>
          </a:p>
          <a:p>
            <a:r>
              <a:rPr lang="ru-RU" sz="2000" dirty="0" smtClean="0"/>
              <a:t>Вовлекать учащихся в интерактивные формы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  <p:transition spd="med" advClick="0" advTm="3000">
    <p:diamond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Памятка для учащихся</a:t>
            </a:r>
            <a:endParaRPr lang="ru-RU" dirty="0"/>
          </a:p>
        </p:txBody>
      </p:sp>
      <p:sp>
        <p:nvSpPr>
          <p:cNvPr id="6" name="Рисунок 5"/>
          <p:cNvSpPr>
            <a:spLocks noGrp="1"/>
          </p:cNvSpPr>
          <p:nvPr>
            <p:ph type="pic" idx="1"/>
          </p:nvPr>
        </p:nvSpPr>
        <p:spPr/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1792288" y="5357825"/>
            <a:ext cx="5486400" cy="814373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/>
              <a:t>Требования  к оформлению проектов</a:t>
            </a:r>
            <a:endParaRPr lang="ru-RU" sz="2000" b="1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857356" y="714356"/>
          <a:ext cx="4786346" cy="3849686"/>
        </p:xfrm>
        <a:graphic>
          <a:graphicData uri="http://schemas.openxmlformats.org/presentationml/2006/ole">
            <p:oleObj spid="_x0000_s24578" name="Document" r:id="rId4" imgW="6043644" imgH="9679537" progId="Word.Document.8">
              <p:embed/>
            </p:oleObj>
          </a:graphicData>
        </a:graphic>
      </p:graphicFrame>
    </p:spTree>
  </p:cSld>
  <p:clrMapOvr>
    <a:masterClrMapping/>
  </p:clrMapOvr>
  <p:transition spd="med" advClick="0" advTm="3000">
    <p:diamond/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Ресурсы: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>
            <a:normAutofit fontScale="25000" lnSpcReduction="20000"/>
          </a:bodyPr>
          <a:lstStyle/>
          <a:p>
            <a:r>
              <a:rPr lang="ru-RU" sz="11200" dirty="0" smtClean="0"/>
              <a:t>Помощь и поддержка коллег </a:t>
            </a:r>
            <a:r>
              <a:rPr lang="ru-RU" sz="11200" dirty="0" err="1" smtClean="0"/>
              <a:t>Ловковой</a:t>
            </a:r>
            <a:r>
              <a:rPr lang="ru-RU" sz="11200" dirty="0" smtClean="0"/>
              <a:t> О.П., Мельниковой Т.Д., Егоровой Е.Н.;</a:t>
            </a:r>
          </a:p>
          <a:p>
            <a:r>
              <a:rPr lang="ru-RU" sz="11200" dirty="0" smtClean="0"/>
              <a:t>Помощь руководителя курса: «Введение в информационные и образовательные технологии 21 века»</a:t>
            </a:r>
            <a:r>
              <a:rPr lang="en-US" sz="11200" dirty="0" smtClean="0"/>
              <a:t> </a:t>
            </a:r>
            <a:r>
              <a:rPr lang="ru-RU" sz="11200" dirty="0" smtClean="0"/>
              <a:t>Куликовой О.А.;</a:t>
            </a:r>
          </a:p>
          <a:p>
            <a:r>
              <a:rPr lang="ru-RU" sz="11200" dirty="0" smtClean="0"/>
              <a:t>Посещение семинаров для учителей математики;</a:t>
            </a:r>
          </a:p>
          <a:p>
            <a:r>
              <a:rPr lang="ru-RU" sz="11200" dirty="0" smtClean="0"/>
              <a:t>Интернет;</a:t>
            </a:r>
          </a:p>
          <a:p>
            <a:r>
              <a:rPr lang="ru-RU" sz="11200" dirty="0" smtClean="0"/>
              <a:t>Текстовый редактор, электронные таблицы и мультимедиа;</a:t>
            </a:r>
          </a:p>
          <a:p>
            <a:r>
              <a:rPr lang="ru-RU" sz="11200" dirty="0" smtClean="0"/>
              <a:t>Справочники и дополнительная литература по математике.</a:t>
            </a:r>
          </a:p>
          <a:p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</a:t>
            </a:r>
            <a:endParaRPr lang="ru-RU" sz="2800" dirty="0"/>
          </a:p>
        </p:txBody>
      </p:sp>
    </p:spTree>
  </p:cSld>
  <p:clrMapOvr>
    <a:masterClrMapping/>
  </p:clrMapOvr>
  <p:transition spd="med" advClick="0" advTm="3000">
    <p:diamond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План-график: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8" y="1428736"/>
          <a:ext cx="8229600" cy="5288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107421">
                <a:tc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r>
                        <a:rPr lang="ru-RU" sz="1600" dirty="0" smtClean="0"/>
                        <a:t>1 четверть</a:t>
                      </a:r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Диагностика знаний и умений учащихся 8 класса по</a:t>
                      </a:r>
                    </a:p>
                    <a:p>
                      <a:r>
                        <a:rPr lang="ru-RU" sz="1600" dirty="0" smtClean="0"/>
                        <a:t>математике; </a:t>
                      </a:r>
                    </a:p>
                    <a:p>
                      <a:r>
                        <a:rPr lang="ru-RU" sz="1600" dirty="0" smtClean="0"/>
                        <a:t>Анализ</a:t>
                      </a:r>
                      <a:r>
                        <a:rPr lang="ru-RU" sz="1600" baseline="0" dirty="0" smtClean="0"/>
                        <a:t> результатов диагностики , корректировка тематического плана  по математике;</a:t>
                      </a:r>
                    </a:p>
                    <a:p>
                      <a:r>
                        <a:rPr lang="ru-RU" sz="1600" baseline="0" dirty="0" smtClean="0"/>
                        <a:t>Родительское собрание на тему:  « Что такое проектная деятельность?»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</a:t>
                      </a:r>
                    </a:p>
                    <a:p>
                      <a:r>
                        <a:rPr lang="ru-RU" sz="1600" dirty="0" smtClean="0"/>
                        <a:t> 2 четверть</a:t>
                      </a:r>
                    </a:p>
                    <a:p>
                      <a:endParaRPr lang="ru-RU" sz="1600" dirty="0" smtClean="0"/>
                    </a:p>
                    <a:p>
                      <a:r>
                        <a:rPr lang="ru-RU" sz="1600" dirty="0" smtClean="0"/>
                        <a:t>Изучение литературы  и опыта проектной  деятельности по математике;</a:t>
                      </a:r>
                    </a:p>
                    <a:p>
                      <a:r>
                        <a:rPr lang="ru-RU" sz="1600" dirty="0" smtClean="0"/>
                        <a:t>Занятие-консультация:</a:t>
                      </a:r>
                      <a:r>
                        <a:rPr lang="ru-RU" sz="1600" baseline="0" dirty="0" smtClean="0"/>
                        <a:t> «Как делать проект по  математике»;</a:t>
                      </a:r>
                    </a:p>
                    <a:p>
                      <a:r>
                        <a:rPr lang="ru-RU" sz="1600" baseline="0" dirty="0" smtClean="0"/>
                        <a:t>Консультации по созданию проектов для групп  учащихся.</a:t>
                      </a:r>
                      <a:r>
                        <a:rPr lang="ru-RU" sz="1600" dirty="0" smtClean="0"/>
                        <a:t> </a:t>
                      </a:r>
                      <a:endParaRPr lang="ru-RU" sz="1600" dirty="0"/>
                    </a:p>
                  </a:txBody>
                  <a:tcPr/>
                </a:tc>
              </a:tr>
              <a:tr h="239317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 четверть</a:t>
                      </a:r>
                    </a:p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Презентация проекта;</a:t>
                      </a:r>
                    </a:p>
                    <a:p>
                      <a:r>
                        <a:rPr lang="ru-RU" sz="1800" dirty="0" smtClean="0"/>
                        <a:t>Открытый</a:t>
                      </a:r>
                      <a:r>
                        <a:rPr lang="ru-RU" sz="1800" baseline="0" dirty="0" smtClean="0"/>
                        <a:t> урок </a:t>
                      </a:r>
                      <a:r>
                        <a:rPr lang="ru-RU" sz="1800" dirty="0" smtClean="0"/>
                        <a:t>для  коллег: «Симметрия вокруг нас»;</a:t>
                      </a:r>
                    </a:p>
                    <a:p>
                      <a:r>
                        <a:rPr lang="ru-RU" dirty="0" smtClean="0"/>
                        <a:t>Посещение городского практического семинара учителей математики.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  четверть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Подведение итоговых работ по математике по проектной деятельности;</a:t>
                      </a:r>
                    </a:p>
                    <a:p>
                      <a:r>
                        <a:rPr lang="ru-RU" dirty="0" smtClean="0"/>
                        <a:t>Открытый урок для родителей;</a:t>
                      </a:r>
                    </a:p>
                    <a:p>
                      <a:r>
                        <a:rPr lang="ru-RU" dirty="0" smtClean="0"/>
                        <a:t>Планирование проектирования на следующий учебный год.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 advClick="0" advTm="3000">
    <p:diamond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662</TotalTime>
  <Words>373</Words>
  <Application>Microsoft Office PowerPoint</Application>
  <PresentationFormat>Экран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Document</vt:lpstr>
      <vt:lpstr>Слайд 1</vt:lpstr>
      <vt:lpstr>План действий</vt:lpstr>
      <vt:lpstr>Дальние цели:</vt:lpstr>
      <vt:lpstr>Ближние цели: </vt:lpstr>
      <vt:lpstr>Педагогические методы и задачи:</vt:lpstr>
      <vt:lpstr>Трудности и решения:</vt:lpstr>
      <vt:lpstr>Памятка для учащихся</vt:lpstr>
      <vt:lpstr>Ресурсы:</vt:lpstr>
      <vt:lpstr>План-график: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Ученик07_2</dc:creator>
  <cp:lastModifiedBy>Ученик05</cp:lastModifiedBy>
  <cp:revision>82</cp:revision>
  <dcterms:created xsi:type="dcterms:W3CDTF">2011-12-14T11:12:41Z</dcterms:created>
  <dcterms:modified xsi:type="dcterms:W3CDTF">2011-07-23T10:52:14Z</dcterms:modified>
</cp:coreProperties>
</file>